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81" r:id="rId14"/>
    <p:sldId id="274" r:id="rId15"/>
    <p:sldId id="266" r:id="rId16"/>
    <p:sldId id="268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1595F-E148-4BD6-91C4-874FBA7CEC40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6A8B0-8408-4FF5-9BF1-1528A3BEB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49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65F39-6D35-4A92-9866-484811F0CA97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8C62A-DC31-45C7-9D0A-C5F86A1F0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46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5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24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518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38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42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83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88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4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74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14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76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80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64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751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415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90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41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706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59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8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7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59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57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5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81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8C62A-DC31-45C7-9D0A-C5F86A1F09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6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56D629-DDEE-4F48-B8ED-3ED21A3243F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B07C31-4B3E-4474-B803-70ED9F58AD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.ed.gov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aid.ed.gov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Aid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1: 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$1,000,000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your college meet 100% of need?</a:t>
            </a:r>
          </a:p>
          <a:p>
            <a:r>
              <a:rPr lang="en-US" dirty="0" smtClean="0"/>
              <a:t>Answer varies</a:t>
            </a:r>
          </a:p>
          <a:p>
            <a:r>
              <a:rPr lang="en-US" dirty="0" smtClean="0"/>
              <a:t>Depends on philosophy of college</a:t>
            </a:r>
          </a:p>
          <a:p>
            <a:r>
              <a:rPr lang="en-US" dirty="0" smtClean="0"/>
              <a:t>Will be a package that will include several things</a:t>
            </a:r>
          </a:p>
          <a:p>
            <a:r>
              <a:rPr lang="en-US" dirty="0" smtClean="0"/>
              <a:t>Options if they don’t meet 100% of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Grants  (Gift aid)</a:t>
            </a:r>
          </a:p>
          <a:p>
            <a:r>
              <a:rPr lang="en-US" dirty="0" smtClean="0"/>
              <a:t>Scholarships </a:t>
            </a:r>
          </a:p>
          <a:p>
            <a:pPr marL="68580" indent="0">
              <a:buNone/>
            </a:pPr>
            <a:r>
              <a:rPr lang="en-US" dirty="0" smtClean="0"/>
              <a:t>(Gift aid)</a:t>
            </a:r>
          </a:p>
          <a:p>
            <a:r>
              <a:rPr lang="en-US" dirty="0" smtClean="0"/>
              <a:t>Loans </a:t>
            </a:r>
          </a:p>
          <a:p>
            <a:pPr marL="68580" indent="0">
              <a:buNone/>
            </a:pPr>
            <a:r>
              <a:rPr lang="en-US" dirty="0" smtClean="0"/>
              <a:t>(Self-help aid)</a:t>
            </a:r>
          </a:p>
          <a:p>
            <a:r>
              <a:rPr lang="en-US" dirty="0" smtClean="0"/>
              <a:t>Work study</a:t>
            </a:r>
          </a:p>
          <a:p>
            <a:pPr marL="68580" indent="0">
              <a:buNone/>
            </a:pPr>
            <a:r>
              <a:rPr lang="en-US" dirty="0" smtClean="0"/>
              <a:t>(Self-help aid)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Need = $15,000</a:t>
            </a:r>
          </a:p>
          <a:p>
            <a:r>
              <a:rPr lang="en-US" dirty="0" smtClean="0"/>
              <a:t>Grants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Pell      5,000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err="1" smtClean="0"/>
              <a:t>Schol</a:t>
            </a:r>
            <a:r>
              <a:rPr lang="en-US" dirty="0" smtClean="0"/>
              <a:t>   3,000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Loan    5,500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Work    2,000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5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 Loans</a:t>
            </a:r>
          </a:p>
          <a:p>
            <a:pPr marL="68580" indent="0">
              <a:buNone/>
            </a:pPr>
            <a:r>
              <a:rPr lang="en-US" dirty="0" smtClean="0"/>
              <a:t>Lowest interest rate</a:t>
            </a:r>
          </a:p>
          <a:p>
            <a:pPr marL="68580" indent="0">
              <a:buNone/>
            </a:pPr>
            <a:r>
              <a:rPr lang="en-US" dirty="0" smtClean="0"/>
              <a:t>Don’t pay while in school</a:t>
            </a:r>
          </a:p>
          <a:p>
            <a:pPr marL="68580" indent="0">
              <a:buNone/>
            </a:pPr>
            <a:r>
              <a:rPr lang="en-US" dirty="0" smtClean="0"/>
              <a:t>Establishes credit</a:t>
            </a:r>
          </a:p>
          <a:p>
            <a:pPr marL="68580" indent="0">
              <a:buNone/>
            </a:pPr>
            <a:r>
              <a:rPr lang="en-US" dirty="0" smtClean="0"/>
              <a:t>Investment in their future</a:t>
            </a:r>
          </a:p>
          <a:p>
            <a:pPr marL="68580" indent="0">
              <a:buNone/>
            </a:pPr>
            <a:r>
              <a:rPr lang="en-US" dirty="0" smtClean="0"/>
              <a:t>Pay back 6 </a:t>
            </a:r>
            <a:r>
              <a:rPr lang="en-US" dirty="0" err="1" smtClean="0"/>
              <a:t>mos</a:t>
            </a:r>
            <a:r>
              <a:rPr lang="en-US" dirty="0" smtClean="0"/>
              <a:t> after graduate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Parent Loans</a:t>
            </a:r>
          </a:p>
          <a:p>
            <a:pPr marL="68580" indent="0">
              <a:buNone/>
            </a:pPr>
            <a:r>
              <a:rPr lang="en-US" dirty="0" smtClean="0"/>
              <a:t>Current interest rate</a:t>
            </a:r>
          </a:p>
          <a:p>
            <a:pPr marL="68580" indent="0">
              <a:buNone/>
            </a:pPr>
            <a:r>
              <a:rPr lang="en-US" dirty="0" smtClean="0"/>
              <a:t>Pay while they are in school</a:t>
            </a:r>
          </a:p>
          <a:p>
            <a:pPr marL="68580" indent="0">
              <a:buNone/>
            </a:pPr>
            <a:r>
              <a:rPr lang="en-US" dirty="0" smtClean="0"/>
              <a:t>Credit-worthy loan</a:t>
            </a:r>
          </a:p>
          <a:p>
            <a:pPr marL="68580" indent="0">
              <a:buNone/>
            </a:pPr>
            <a:r>
              <a:rPr lang="en-US" dirty="0" smtClean="0"/>
              <a:t>Can borrow total COA minus any fed aid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Loans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Subsidized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Government pays interest on loan while student is in school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Unsubsidized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Interest accrues while student is in school</a:t>
            </a:r>
          </a:p>
          <a:p>
            <a:r>
              <a:rPr lang="en-US" dirty="0" smtClean="0"/>
              <a:t>Can make interest payments along the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 from School to School</a:t>
            </a:r>
          </a:p>
          <a:p>
            <a:r>
              <a:rPr lang="en-US" dirty="0" smtClean="0"/>
              <a:t>Can not be made until the student is accepted</a:t>
            </a:r>
          </a:p>
          <a:p>
            <a:r>
              <a:rPr lang="en-US" dirty="0" smtClean="0"/>
              <a:t>Will come to the STUDENT!</a:t>
            </a:r>
          </a:p>
          <a:p>
            <a:r>
              <a:rPr lang="en-US" dirty="0" smtClean="0"/>
              <a:t>Are time 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Decisions,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decides which parts they will accept and decline</a:t>
            </a:r>
          </a:p>
          <a:p>
            <a:r>
              <a:rPr lang="en-US" dirty="0" smtClean="0"/>
              <a:t>Comes to student College Account</a:t>
            </a:r>
          </a:p>
          <a:p>
            <a:r>
              <a:rPr lang="en-US" dirty="0" smtClean="0"/>
              <a:t>Receive Aid package around April - May</a:t>
            </a:r>
          </a:p>
          <a:p>
            <a:r>
              <a:rPr lang="en-US" dirty="0" smtClean="0"/>
              <a:t>Can be re-figured for different reasons</a:t>
            </a:r>
          </a:p>
          <a:p>
            <a:r>
              <a:rPr lang="en-US" dirty="0" smtClean="0"/>
              <a:t>Compare offers from different colleges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8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Extenuating Circumstances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job</a:t>
            </a:r>
          </a:p>
          <a:p>
            <a:r>
              <a:rPr lang="en-US" dirty="0" smtClean="0"/>
              <a:t>Change of family status</a:t>
            </a:r>
          </a:p>
          <a:p>
            <a:r>
              <a:rPr lang="en-US" dirty="0" smtClean="0"/>
              <a:t>Professional </a:t>
            </a:r>
            <a:r>
              <a:rPr lang="en-US" dirty="0" err="1" smtClean="0"/>
              <a:t>judgement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Contact the Financial Aid Office of the college your student wants to attend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6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Aid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2:  The FAFSA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FAFASA Form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Free Application for Federal Student Aid</a:t>
            </a:r>
          </a:p>
          <a:p>
            <a:r>
              <a:rPr lang="en-US" dirty="0" smtClean="0">
                <a:hlinkClick r:id="rId3"/>
              </a:rPr>
              <a:t>www.fafsa.ed.gov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err="1" smtClean="0"/>
              <a:t>NOT</a:t>
            </a:r>
            <a:r>
              <a:rPr lang="en-US" dirty="0" smtClean="0"/>
              <a:t> </a:t>
            </a:r>
            <a:r>
              <a:rPr lang="en-US" dirty="0" err="1" smtClean="0"/>
              <a:t>NOT</a:t>
            </a:r>
            <a:r>
              <a:rPr lang="en-US" dirty="0" smtClean="0"/>
              <a:t> fafsa.com - $$$$$$$$$</a:t>
            </a:r>
          </a:p>
          <a:p>
            <a:r>
              <a:rPr lang="en-US" dirty="0" smtClean="0"/>
              <a:t>OPENS for 1</a:t>
            </a:r>
            <a:r>
              <a:rPr lang="en-US" baseline="30000" dirty="0" smtClean="0"/>
              <a:t>st</a:t>
            </a:r>
            <a:r>
              <a:rPr lang="en-US" dirty="0" smtClean="0"/>
              <a:t> time OCTOBER </a:t>
            </a:r>
            <a:r>
              <a:rPr lang="en-US" dirty="0" smtClean="0"/>
              <a:t>1</a:t>
            </a:r>
          </a:p>
          <a:p>
            <a:r>
              <a:rPr lang="en-US" dirty="0" smtClean="0"/>
              <a:t>Based on Income tax return for 2015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Beginning in 2017-18 year – based on prior, prior year taxes </a:t>
            </a:r>
            <a:r>
              <a:rPr lang="en-US" b="1" dirty="0" smtClean="0">
                <a:solidFill>
                  <a:srgbClr val="FF0000"/>
                </a:solidFill>
              </a:rPr>
              <a:t>(2015)– </a:t>
            </a:r>
            <a:r>
              <a:rPr lang="en-US" b="1" dirty="0" smtClean="0">
                <a:solidFill>
                  <a:srgbClr val="FF0000"/>
                </a:solidFill>
              </a:rPr>
              <a:t>FAFSA available in October</a:t>
            </a:r>
          </a:p>
          <a:p>
            <a:r>
              <a:rPr lang="en-US" dirty="0" smtClean="0"/>
              <a:t>Use form for 1</a:t>
            </a:r>
            <a:r>
              <a:rPr lang="en-US" baseline="30000" dirty="0" smtClean="0"/>
              <a:t>st</a:t>
            </a:r>
            <a:r>
              <a:rPr lang="en-US" dirty="0" smtClean="0"/>
              <a:t> year of </a:t>
            </a:r>
            <a:r>
              <a:rPr lang="en-US" dirty="0" smtClean="0"/>
              <a:t>college 2017-18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728" y="533400"/>
            <a:ext cx="7024744" cy="762000"/>
          </a:xfrm>
        </p:spPr>
        <p:txBody>
          <a:bodyPr/>
          <a:lstStyle/>
          <a:p>
            <a:r>
              <a:rPr lang="en-US" dirty="0" smtClean="0"/>
              <a:t>FAFSA Website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1" t="12917" r="24796" b="5596"/>
          <a:stretch/>
        </p:blipFill>
        <p:spPr bwMode="auto">
          <a:xfrm>
            <a:off x="1905000" y="1295400"/>
            <a:ext cx="5410200" cy="4900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2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general guidelines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responsibility to pay falls to the family</a:t>
            </a:r>
          </a:p>
          <a:p>
            <a:r>
              <a:rPr lang="en-US" dirty="0" smtClean="0"/>
              <a:t>Many factors considered to determine family contribution (Congressional formula)</a:t>
            </a:r>
          </a:p>
          <a:p>
            <a:r>
              <a:rPr lang="en-US" dirty="0" smtClean="0"/>
              <a:t>Applying for aid is FREE</a:t>
            </a:r>
          </a:p>
          <a:p>
            <a:r>
              <a:rPr lang="en-US" dirty="0" smtClean="0"/>
              <a:t>Process is the same regardless of the age of the student</a:t>
            </a:r>
          </a:p>
          <a:p>
            <a:r>
              <a:rPr lang="en-US" dirty="0" smtClean="0"/>
              <a:t>Apply for financial aid every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2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I need for the FAFSA?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</a:t>
            </a:r>
            <a:r>
              <a:rPr lang="en-US" dirty="0" smtClean="0"/>
              <a:t>SA ID number</a:t>
            </a:r>
          </a:p>
          <a:p>
            <a:r>
              <a:rPr lang="en-US" dirty="0" smtClean="0"/>
              <a:t>Your 2015 completed tax returns</a:t>
            </a:r>
          </a:p>
          <a:p>
            <a:r>
              <a:rPr lang="en-US" dirty="0" smtClean="0"/>
              <a:t>Other financial records</a:t>
            </a:r>
          </a:p>
          <a:p>
            <a:r>
              <a:rPr lang="en-US" dirty="0" smtClean="0"/>
              <a:t>Names of colleges student wants to attend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FSA 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Personal FSA IDs are used to sign FAFSA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Parent whose info is on form MUST have an FSA ID</a:t>
            </a:r>
          </a:p>
          <a:p>
            <a:r>
              <a:rPr lang="en-US" dirty="0" smtClean="0"/>
              <a:t>Student MUST have an FSA ID</a:t>
            </a:r>
          </a:p>
          <a:p>
            <a:r>
              <a:rPr lang="en-US" dirty="0" smtClean="0"/>
              <a:t>Parent FSA ID stays the same – with multiple students in college</a:t>
            </a:r>
          </a:p>
          <a:p>
            <a:r>
              <a:rPr lang="en-US" dirty="0" smtClean="0"/>
              <a:t>Need name, social security number, birthdate, street address, email address</a:t>
            </a:r>
          </a:p>
          <a:p>
            <a:r>
              <a:rPr lang="en-US" dirty="0" smtClean="0">
                <a:hlinkClick r:id="rId3"/>
              </a:rPr>
              <a:t>www.fsaid.ed.gov</a:t>
            </a:r>
            <a:endParaRPr lang="en-US" dirty="0" smtClean="0"/>
          </a:p>
          <a:p>
            <a:r>
              <a:rPr lang="en-US" dirty="0" smtClean="0"/>
              <a:t>DO NOT SHARE FSA ID - KEEP SECURE</a:t>
            </a:r>
          </a:p>
          <a:p>
            <a:r>
              <a:rPr lang="en-US" dirty="0" smtClean="0"/>
              <a:t>(See handout on FSA IDs for more info)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2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Were you born before Jan. 1, </a:t>
            </a:r>
            <a:r>
              <a:rPr lang="en-US" dirty="0" smtClean="0"/>
              <a:t>1994? </a:t>
            </a:r>
            <a:endParaRPr lang="en-US" dirty="0"/>
          </a:p>
          <a:p>
            <a:r>
              <a:rPr lang="en-US" dirty="0"/>
              <a:t>Are you married? (Also answer “Yes” if you are separated but not divorced.) </a:t>
            </a:r>
          </a:p>
          <a:p>
            <a:r>
              <a:rPr lang="en-US" dirty="0"/>
              <a:t>At the beginning of the </a:t>
            </a:r>
            <a:r>
              <a:rPr lang="en-US" dirty="0" smtClean="0"/>
              <a:t>2017–18 </a:t>
            </a:r>
            <a:r>
              <a:rPr lang="en-US" dirty="0"/>
              <a:t>school year, will you be working on a master’s or doctorate </a:t>
            </a:r>
            <a:r>
              <a:rPr lang="en-US" dirty="0" smtClean="0"/>
              <a:t>degree program </a:t>
            </a:r>
            <a:r>
              <a:rPr lang="en-US" dirty="0"/>
              <a:t>(such as an M.A., M.B.A., M.D., J.D., Ph.D., </a:t>
            </a:r>
            <a:r>
              <a:rPr lang="en-US" dirty="0" err="1"/>
              <a:t>Ed.D</a:t>
            </a:r>
            <a:r>
              <a:rPr lang="en-US" dirty="0"/>
              <a:t>., graduate certificate, etc</a:t>
            </a:r>
            <a:r>
              <a:rPr lang="en-US" dirty="0" smtClean="0"/>
              <a:t>.)?</a:t>
            </a:r>
            <a:endParaRPr lang="en-US" dirty="0"/>
          </a:p>
          <a:p>
            <a:r>
              <a:rPr lang="en-US" dirty="0"/>
              <a:t>Are you currently serving on active duty in the U.S. armed forces for purposes other than training? (If </a:t>
            </a:r>
            <a:r>
              <a:rPr lang="en-US" dirty="0" smtClean="0"/>
              <a:t>you are </a:t>
            </a:r>
            <a:r>
              <a:rPr lang="en-US" dirty="0"/>
              <a:t>a National Guard or Reserves enlistee, are you on active duty for other than state or </a:t>
            </a:r>
            <a:r>
              <a:rPr lang="en-US" dirty="0" smtClean="0"/>
              <a:t>training purposes</a:t>
            </a:r>
            <a:r>
              <a:rPr lang="en-US" dirty="0"/>
              <a:t>?)</a:t>
            </a:r>
          </a:p>
          <a:p>
            <a:r>
              <a:rPr lang="en-US" dirty="0" smtClean="0"/>
              <a:t>Are </a:t>
            </a:r>
            <a:r>
              <a:rPr lang="en-US" dirty="0"/>
              <a:t>you a veteran of the U.S. armed forces?* </a:t>
            </a:r>
          </a:p>
          <a:p>
            <a:r>
              <a:rPr lang="en-US" dirty="0"/>
              <a:t>Do you now have—or will you have—children who will receive more than half of their support from </a:t>
            </a:r>
            <a:r>
              <a:rPr lang="en-US" dirty="0" smtClean="0"/>
              <a:t>you between </a:t>
            </a:r>
            <a:r>
              <a:rPr lang="en-US" dirty="0"/>
              <a:t>July 1, </a:t>
            </a:r>
            <a:r>
              <a:rPr lang="en-US" dirty="0" smtClean="0"/>
              <a:t>2017, </a:t>
            </a:r>
            <a:r>
              <a:rPr lang="en-US" dirty="0"/>
              <a:t>and June 30, </a:t>
            </a:r>
            <a:r>
              <a:rPr lang="en-US" dirty="0" smtClean="0"/>
              <a:t>2018?</a:t>
            </a:r>
            <a:endParaRPr lang="en-US" dirty="0"/>
          </a:p>
          <a:p>
            <a:r>
              <a:rPr lang="en-US" dirty="0"/>
              <a:t>Do you have dependents (other than your children or spouse) who live with you and who receive </a:t>
            </a:r>
            <a:r>
              <a:rPr lang="en-US" dirty="0" smtClean="0"/>
              <a:t>more than </a:t>
            </a:r>
            <a:r>
              <a:rPr lang="en-US" dirty="0"/>
              <a:t>half of their support from you, now and through June 30, </a:t>
            </a:r>
            <a:r>
              <a:rPr lang="en-US" dirty="0" smtClean="0"/>
              <a:t>2017?</a:t>
            </a:r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any time since you turned age 13, were both your parents deceased, were you in foster care, or </a:t>
            </a:r>
            <a:r>
              <a:rPr lang="en-US" dirty="0" smtClean="0"/>
              <a:t>were you </a:t>
            </a:r>
            <a:r>
              <a:rPr lang="en-US" dirty="0"/>
              <a:t>a dependent or ward of the court?</a:t>
            </a:r>
          </a:p>
          <a:p>
            <a:r>
              <a:rPr lang="en-US" dirty="0" smtClean="0"/>
              <a:t>Has </a:t>
            </a:r>
            <a:r>
              <a:rPr lang="en-US" dirty="0"/>
              <a:t>it been decided by a court in your state of legal residence that you are an emancipated minor or </a:t>
            </a:r>
            <a:r>
              <a:rPr lang="en-US" dirty="0" smtClean="0"/>
              <a:t>that you </a:t>
            </a:r>
            <a:r>
              <a:rPr lang="en-US" dirty="0"/>
              <a:t>are in a legal guardianship?</a:t>
            </a:r>
          </a:p>
          <a:p>
            <a:r>
              <a:rPr lang="en-US" dirty="0" smtClean="0"/>
              <a:t>At </a:t>
            </a:r>
            <a:r>
              <a:rPr lang="en-US" dirty="0"/>
              <a:t>any time on or after July 1, </a:t>
            </a:r>
            <a:r>
              <a:rPr lang="en-US" dirty="0" smtClean="0"/>
              <a:t>2016, </a:t>
            </a:r>
            <a:r>
              <a:rPr lang="en-US" dirty="0"/>
              <a:t>were you determined to be an unaccompanied youth who </a:t>
            </a:r>
            <a:r>
              <a:rPr lang="en-US" dirty="0" smtClean="0"/>
              <a:t>was homeless </a:t>
            </a:r>
            <a:r>
              <a:rPr lang="en-US" dirty="0"/>
              <a:t>or were self-supporting and at risk of being homeless, as determined by (a) your high school </a:t>
            </a:r>
            <a:r>
              <a:rPr lang="en-US" dirty="0" smtClean="0"/>
              <a:t>or district </a:t>
            </a:r>
            <a:r>
              <a:rPr lang="en-US" dirty="0"/>
              <a:t>homeless liaison, (b) the director of an emergency shelter or transitional housing program </a:t>
            </a:r>
            <a:r>
              <a:rPr lang="en-US" dirty="0" smtClean="0"/>
              <a:t>funded by </a:t>
            </a:r>
            <a:r>
              <a:rPr lang="en-US" dirty="0"/>
              <a:t>the U.S. </a:t>
            </a:r>
            <a:r>
              <a:rPr lang="en-US" dirty="0" smtClean="0"/>
              <a:t>Department </a:t>
            </a:r>
            <a:r>
              <a:rPr lang="en-US" dirty="0"/>
              <a:t>of Housing and Urban Development, or (c) he director of a runaway or </a:t>
            </a:r>
            <a:r>
              <a:rPr lang="en-US" dirty="0" smtClean="0"/>
              <a:t>homeless youth </a:t>
            </a:r>
            <a:r>
              <a:rPr lang="en-US" dirty="0"/>
              <a:t>basic center or transitional living program?**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my Parent?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parent who provided over half of the student’s support during the past 12 months</a:t>
            </a:r>
          </a:p>
          <a:p>
            <a:r>
              <a:rPr lang="en-US" dirty="0" smtClean="0"/>
              <a:t>Can NOT be grandparent, foster parents or guardians, older siblings, aunts, uncles etc.</a:t>
            </a:r>
          </a:p>
          <a:p>
            <a:r>
              <a:rPr lang="en-US" dirty="0" smtClean="0"/>
              <a:t>Step-parent information that a student lives with must report that information</a:t>
            </a:r>
          </a:p>
          <a:p>
            <a:pPr marL="68580" indent="0">
              <a:buNone/>
            </a:pPr>
            <a:r>
              <a:rPr lang="en-US" dirty="0" smtClean="0"/>
              <a:t>See studentaid.fafsa.gov 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IRS Data Retrieval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IRS Data Retrieval System if your federal tax form has been completed</a:t>
            </a:r>
          </a:p>
          <a:p>
            <a:r>
              <a:rPr lang="en-US" dirty="0" smtClean="0"/>
              <a:t>Automatically transfers information into the form</a:t>
            </a:r>
          </a:p>
          <a:p>
            <a:r>
              <a:rPr lang="en-US" dirty="0" smtClean="0"/>
              <a:t>Excludes you from verification process!</a:t>
            </a:r>
          </a:p>
          <a:p>
            <a:r>
              <a:rPr lang="en-US" dirty="0" smtClean="0"/>
              <a:t>Ensures accuracy and saves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FAFSA tips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Males must be registered with selective service if 18</a:t>
            </a:r>
          </a:p>
          <a:p>
            <a:r>
              <a:rPr lang="en-US" dirty="0" smtClean="0"/>
              <a:t>Bank account balances</a:t>
            </a:r>
          </a:p>
          <a:p>
            <a:r>
              <a:rPr lang="en-US" dirty="0" smtClean="0"/>
              <a:t># in household (include students you support in college)</a:t>
            </a:r>
          </a:p>
          <a:p>
            <a:r>
              <a:rPr lang="en-US" dirty="0" smtClean="0"/>
              <a:t># in college does NOT include parent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2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NOW - Get a FSA ID</a:t>
            </a:r>
          </a:p>
          <a:p>
            <a:r>
              <a:rPr lang="en-US" dirty="0" smtClean="0"/>
              <a:t>Get copies of 2015 taxes ASAP</a:t>
            </a:r>
            <a:endParaRPr lang="en-US" dirty="0" smtClean="0"/>
          </a:p>
          <a:p>
            <a:r>
              <a:rPr lang="en-US" dirty="0" smtClean="0"/>
              <a:t>Keep copies of financial documents</a:t>
            </a:r>
          </a:p>
          <a:p>
            <a:r>
              <a:rPr lang="en-US" dirty="0" smtClean="0"/>
              <a:t>Complete FAFSA online PRIOR to March 1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</a:t>
            </a:r>
            <a:r>
              <a:rPr lang="en-US" dirty="0" smtClean="0"/>
              <a:t>submitting FAFSA – student receives award package (after acceptance</a:t>
            </a:r>
            <a:r>
              <a:rPr lang="en-US" dirty="0" smtClean="0"/>
              <a:t>) This will be in spring.</a:t>
            </a:r>
            <a:endParaRPr lang="en-US" dirty="0" smtClean="0"/>
          </a:p>
          <a:p>
            <a:r>
              <a:rPr lang="en-US" dirty="0" smtClean="0"/>
              <a:t>Accept/Decline each part of the package</a:t>
            </a:r>
          </a:p>
          <a:p>
            <a:r>
              <a:rPr lang="en-US" dirty="0" smtClean="0"/>
              <a:t>July – bills arrive</a:t>
            </a:r>
          </a:p>
          <a:p>
            <a:r>
              <a:rPr lang="en-US" dirty="0" smtClean="0"/>
              <a:t>August – bills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??????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FAFSA DAY – </a:t>
            </a:r>
            <a:r>
              <a:rPr lang="en-US" dirty="0" smtClean="0"/>
              <a:t>Oct 29 </a:t>
            </a:r>
            <a:r>
              <a:rPr lang="en-US" dirty="0" smtClean="0"/>
              <a:t>at CCC, SECU</a:t>
            </a:r>
          </a:p>
          <a:p>
            <a:r>
              <a:rPr lang="en-US" dirty="0" smtClean="0"/>
              <a:t>Register online at CFNC.org/</a:t>
            </a:r>
            <a:r>
              <a:rPr lang="en-US" dirty="0" err="1" smtClean="0"/>
              <a:t>FAFSADay</a:t>
            </a:r>
            <a:endParaRPr lang="en-US" dirty="0" smtClean="0"/>
          </a:p>
          <a:p>
            <a:r>
              <a:rPr lang="en-US" dirty="0" smtClean="0"/>
              <a:t>1-800-4-FED-AID or </a:t>
            </a:r>
            <a:r>
              <a:rPr lang="en-US" dirty="0" smtClean="0">
                <a:hlinkClick r:id="rId3"/>
              </a:rPr>
              <a:t>www.studentaid.ed.gov</a:t>
            </a:r>
            <a:endParaRPr lang="en-US" dirty="0" smtClean="0"/>
          </a:p>
          <a:p>
            <a:r>
              <a:rPr lang="en-US" dirty="0" smtClean="0"/>
              <a:t>Financial Aid Office at CCC – Emily </a:t>
            </a:r>
            <a:r>
              <a:rPr lang="en-US" dirty="0" err="1" smtClean="0"/>
              <a:t>Hurdt</a:t>
            </a:r>
            <a:r>
              <a:rPr lang="en-US" dirty="0" smtClean="0"/>
              <a:t> or Brinson Blanton</a:t>
            </a:r>
          </a:p>
          <a:p>
            <a:r>
              <a:rPr lang="en-US" dirty="0" smtClean="0"/>
              <a:t>704-669-4028</a:t>
            </a:r>
          </a:p>
          <a:p>
            <a:r>
              <a:rPr lang="en-US" dirty="0" smtClean="0"/>
              <a:t>Your College Financial Aid Office</a:t>
            </a:r>
          </a:p>
          <a:p>
            <a:r>
              <a:rPr lang="en-US" dirty="0" smtClean="0"/>
              <a:t>DO NOT USE FAFSA.com or pay ANYONE to help you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8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Financial Aid exist?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education affordable and accessible to all students</a:t>
            </a:r>
          </a:p>
          <a:p>
            <a:r>
              <a:rPr lang="en-US" dirty="0" smtClean="0"/>
              <a:t>To help students attend the college that best fits their needs and goals</a:t>
            </a:r>
          </a:p>
          <a:p>
            <a:r>
              <a:rPr lang="en-US" dirty="0" smtClean="0"/>
              <a:t>Family circumstances are unique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7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college cost?	</a:t>
            </a:r>
            <a:br>
              <a:rPr lang="en-US" dirty="0" smtClean="0"/>
            </a:br>
            <a:r>
              <a:rPr lang="en-US" dirty="0" smtClean="0"/>
              <a:t>COA=Cost of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Tuition and fees</a:t>
            </a:r>
          </a:p>
          <a:p>
            <a:r>
              <a:rPr lang="en-US" dirty="0" smtClean="0"/>
              <a:t>Room and board</a:t>
            </a:r>
          </a:p>
          <a:p>
            <a:r>
              <a:rPr lang="en-US" dirty="0" smtClean="0"/>
              <a:t>Books and supplies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Clothes, laundry</a:t>
            </a:r>
          </a:p>
          <a:p>
            <a:r>
              <a:rPr lang="en-US" dirty="0" smtClean="0"/>
              <a:t>Computer</a:t>
            </a:r>
          </a:p>
          <a:p>
            <a:r>
              <a:rPr lang="en-US" dirty="0" smtClean="0"/>
              <a:t>Entertainment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3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influence COA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major</a:t>
            </a:r>
          </a:p>
          <a:p>
            <a:r>
              <a:rPr lang="en-US" dirty="0" smtClean="0"/>
              <a:t>Living on or off campus</a:t>
            </a:r>
          </a:p>
          <a:p>
            <a:r>
              <a:rPr lang="en-US" dirty="0" smtClean="0"/>
              <a:t>Location of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pay?</a:t>
            </a:r>
            <a:br>
              <a:rPr lang="en-US" dirty="0" smtClean="0"/>
            </a:br>
            <a:r>
              <a:rPr lang="en-US" dirty="0" smtClean="0"/>
              <a:t>EFC= Estimated Family Contribution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Parent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Parent Income</a:t>
            </a:r>
          </a:p>
          <a:p>
            <a:r>
              <a:rPr lang="en-US" dirty="0" smtClean="0"/>
              <a:t>Parent Assets</a:t>
            </a:r>
          </a:p>
          <a:p>
            <a:r>
              <a:rPr lang="en-US" dirty="0" smtClean="0"/>
              <a:t>Number in household</a:t>
            </a:r>
          </a:p>
          <a:p>
            <a:r>
              <a:rPr lang="en-US" dirty="0" smtClean="0"/>
              <a:t>Number in College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Student income</a:t>
            </a:r>
          </a:p>
          <a:p>
            <a:r>
              <a:rPr lang="en-US" dirty="0" smtClean="0"/>
              <a:t>Student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1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EFC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EFC is calculated according to a formula called Congressional Methodology</a:t>
            </a:r>
          </a:p>
          <a:p>
            <a:r>
              <a:rPr lang="en-US" dirty="0" smtClean="0"/>
              <a:t>It is calculated through the FAFSA</a:t>
            </a:r>
          </a:p>
          <a:p>
            <a:r>
              <a:rPr lang="en-US" dirty="0" smtClean="0"/>
              <a:t>It does not change</a:t>
            </a:r>
          </a:p>
          <a:p>
            <a:r>
              <a:rPr lang="en-US" dirty="0" smtClean="0"/>
              <a:t>It can be 0 ….or have many 0’s</a:t>
            </a:r>
          </a:p>
          <a:p>
            <a:r>
              <a:rPr lang="en-US" dirty="0" smtClean="0"/>
              <a:t>Unique to each situation</a:t>
            </a:r>
          </a:p>
          <a:p>
            <a:r>
              <a:rPr lang="en-US" dirty="0" smtClean="0"/>
              <a:t>Comes to the screen when FAFSA is submitted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5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need calculated?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8000" dirty="0" smtClean="0"/>
              <a:t>COA-EFC = NEED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952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College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COA $18,000</a:t>
            </a:r>
          </a:p>
          <a:p>
            <a:r>
              <a:rPr lang="en-US" dirty="0" smtClean="0"/>
              <a:t>EFC    -  3,000</a:t>
            </a:r>
          </a:p>
          <a:p>
            <a:r>
              <a:rPr lang="en-US" dirty="0" smtClean="0"/>
              <a:t>Need = $15,000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Private College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COA  $35,000</a:t>
            </a:r>
          </a:p>
          <a:p>
            <a:r>
              <a:rPr lang="en-US" dirty="0" smtClean="0"/>
              <a:t>EFC    -   3,000</a:t>
            </a:r>
          </a:p>
          <a:p>
            <a:r>
              <a:rPr lang="en-US" dirty="0" smtClean="0"/>
              <a:t>Need = $32,000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366</TotalTime>
  <Words>1207</Words>
  <Application>Microsoft Office PowerPoint</Application>
  <PresentationFormat>On-screen Show (4:3)</PresentationFormat>
  <Paragraphs>201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Austin</vt:lpstr>
      <vt:lpstr>Financial Aid 101</vt:lpstr>
      <vt:lpstr>Some general guidelines  </vt:lpstr>
      <vt:lpstr>Why does Financial Aid exist? </vt:lpstr>
      <vt:lpstr>What does college cost?  COA=Cost of attendance</vt:lpstr>
      <vt:lpstr>Factors that influence COA </vt:lpstr>
      <vt:lpstr>What do you pay? EFC= Estimated Family Contribution</vt:lpstr>
      <vt:lpstr>Where does EFC come from?</vt:lpstr>
      <vt:lpstr>How is need calculated?</vt:lpstr>
      <vt:lpstr>2 examples</vt:lpstr>
      <vt:lpstr>The $1,000,000 question</vt:lpstr>
      <vt:lpstr>Financial Aid Package</vt:lpstr>
      <vt:lpstr>Loans</vt:lpstr>
      <vt:lpstr>More about Loans</vt:lpstr>
      <vt:lpstr>Financial Aid Awards</vt:lpstr>
      <vt:lpstr>Decisions, Decisions</vt:lpstr>
      <vt:lpstr>Extenuating Circumstances </vt:lpstr>
      <vt:lpstr>Financial Aid 101</vt:lpstr>
      <vt:lpstr>FAFASA Form </vt:lpstr>
      <vt:lpstr>FAFSA Website</vt:lpstr>
      <vt:lpstr>What do I need for the FAFSA?</vt:lpstr>
      <vt:lpstr>All about FSA IDs </vt:lpstr>
      <vt:lpstr>Dependency Questions</vt:lpstr>
      <vt:lpstr>Who is my Parent? </vt:lpstr>
      <vt:lpstr>Use IRS Data Retrieval System</vt:lpstr>
      <vt:lpstr>FAFSA tips  </vt:lpstr>
      <vt:lpstr>Timeline for Financial Aid</vt:lpstr>
      <vt:lpstr>HELP ??????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101</dc:title>
  <dc:creator>Teresa Heffelfinger</dc:creator>
  <cp:lastModifiedBy>Teresa Heffelfinger</cp:lastModifiedBy>
  <cp:revision>24</cp:revision>
  <cp:lastPrinted>2016-09-16T21:01:09Z</cp:lastPrinted>
  <dcterms:created xsi:type="dcterms:W3CDTF">2014-12-02T14:36:36Z</dcterms:created>
  <dcterms:modified xsi:type="dcterms:W3CDTF">2016-09-16T21:10:16Z</dcterms:modified>
</cp:coreProperties>
</file>